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75" r:id="rId11"/>
    <p:sldId id="274" r:id="rId12"/>
    <p:sldId id="276" r:id="rId13"/>
    <p:sldId id="277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72" autoAdjust="0"/>
  </p:normalViewPr>
  <p:slideViewPr>
    <p:cSldViewPr>
      <p:cViewPr varScale="1">
        <p:scale>
          <a:sx n="71" d="100"/>
          <a:sy n="71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3E0D9-BD5C-459C-9A5D-4526EB955E22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C2430-7080-42DF-9D30-287798E74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1272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C2430-7080-42DF-9D30-287798E743C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6130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158D-2CE4-4343-8022-8DBE93988732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AC8313B2-4B60-4EC5-A470-4894C191B6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158D-2CE4-4343-8022-8DBE93988732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13B2-4B60-4EC5-A470-4894C191B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158D-2CE4-4343-8022-8DBE93988732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AC8313B2-4B60-4EC5-A470-4894C191B6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158D-2CE4-4343-8022-8DBE93988732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13B2-4B60-4EC5-A470-4894C191B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158D-2CE4-4343-8022-8DBE93988732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AC8313B2-4B60-4EC5-A470-4894C191B6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158D-2CE4-4343-8022-8DBE93988732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13B2-4B60-4EC5-A470-4894C191B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158D-2CE4-4343-8022-8DBE93988732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13B2-4B60-4EC5-A470-4894C191B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158D-2CE4-4343-8022-8DBE93988732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13B2-4B60-4EC5-A470-4894C191B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158D-2CE4-4343-8022-8DBE93988732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13B2-4B60-4EC5-A470-4894C191B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158D-2CE4-4343-8022-8DBE93988732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13B2-4B60-4EC5-A470-4894C191B6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5158D-2CE4-4343-8022-8DBE93988732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313B2-4B60-4EC5-A470-4894C191B6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DD5158D-2CE4-4343-8022-8DBE93988732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C8313B2-4B60-4EC5-A470-4894C191B6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86800" cy="216024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Технология проектного обучения как педагогическая цель в рамках введения ФГОС ООО.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 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71499" y="2852936"/>
            <a:ext cx="8001000" cy="2952328"/>
          </a:xfrm>
        </p:spPr>
        <p:txBody>
          <a:bodyPr>
            <a:noAutofit/>
          </a:bodyPr>
          <a:lstStyle/>
          <a:p>
            <a:pPr algn="r"/>
            <a:r>
              <a:rPr lang="ru-RU" dirty="0" smtClean="0"/>
              <a:t>Мишина Е.А., учитель химии и биологии </a:t>
            </a:r>
          </a:p>
          <a:p>
            <a:pPr algn="r"/>
            <a:r>
              <a:rPr lang="ru-RU" dirty="0" smtClean="0"/>
              <a:t>МБОУ ООШ с. </a:t>
            </a:r>
            <a:r>
              <a:rPr lang="ru-RU" dirty="0" err="1" smtClean="0"/>
              <a:t>Грудцино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г. Павлово </a:t>
            </a:r>
          </a:p>
          <a:p>
            <a:r>
              <a:rPr lang="ru-RU" dirty="0" smtClean="0"/>
              <a:t> февраль 2013 года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236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u="sng" dirty="0" smtClean="0"/>
              <a:t>Технология проектного обучения</a:t>
            </a:r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Общие подходы к структурированию проекта</a:t>
            </a:r>
            <a:endParaRPr lang="ru-RU" sz="30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lvl="0"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Выбор темы проекта, его типа, количества участников.</a:t>
            </a:r>
          </a:p>
          <a:p>
            <a:pPr lvl="0"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Постановка проблем.</a:t>
            </a:r>
          </a:p>
          <a:p>
            <a:pPr lvl="0"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Распределение задач по группам, обсуждение возможных методов исследования, поиска информации, творческих решений.</a:t>
            </a:r>
          </a:p>
          <a:p>
            <a:pPr lvl="0"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Самостоятельная работа участников проекта по своим индивидуальным или групповым исследовательским, творческим задачам.</a:t>
            </a:r>
          </a:p>
          <a:p>
            <a:pPr lvl="0"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Промежуточное обсуждение полученных данных в группах.</a:t>
            </a:r>
          </a:p>
          <a:p>
            <a:pPr lvl="0"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Защита проектов, оппонирование.</a:t>
            </a:r>
          </a:p>
          <a:p>
            <a:pPr lvl="0"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Коллективное обсуждение, экспертиза, результаты внешней оценки, выводы.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11664"/>
          </a:xfrm>
        </p:spPr>
        <p:txBody>
          <a:bodyPr>
            <a:noAutofit/>
          </a:bodyPr>
          <a:lstStyle/>
          <a:p>
            <a:r>
              <a:rPr lang="ru-RU" sz="4000" b="1" u="sng" dirty="0" smtClean="0"/>
              <a:t>Технология проектного обучения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Параметры внешней оценки проекта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Значимость и актуальность выдвинутых проблем, их адекватность изучаемой тематике.</a:t>
            </a:r>
          </a:p>
          <a:p>
            <a:pPr lvl="0">
              <a:buFont typeface="Wingdings" pitchFamily="2" charset="2"/>
              <a:buChar char="Ø"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Корректность используемых методов исследования и методов обработки получаемых результатов.</a:t>
            </a:r>
          </a:p>
          <a:p>
            <a:pPr lvl="0">
              <a:buFont typeface="Wingdings" pitchFamily="2" charset="2"/>
              <a:buChar char="Ø"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Активность каждого участника проекта в соответствии с его индивидуальными возможностями.</a:t>
            </a:r>
          </a:p>
          <a:p>
            <a:pPr lvl="0">
              <a:buFont typeface="Wingdings" pitchFamily="2" charset="2"/>
              <a:buChar char="Ø"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Коллективный характер принимаемых решений.</a:t>
            </a:r>
          </a:p>
          <a:p>
            <a:pPr lvl="0">
              <a:buFont typeface="Wingdings" pitchFamily="2" charset="2"/>
              <a:buChar char="Ø"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Характер общения и взаимопомощи, </a:t>
            </a:r>
            <a:r>
              <a:rPr lang="ru-RU" sz="1800" i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взаимодополняемости</a:t>
            </a: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участников проекта.</a:t>
            </a:r>
          </a:p>
          <a:p>
            <a:pPr lvl="0">
              <a:buFont typeface="Wingdings" pitchFamily="2" charset="2"/>
              <a:buChar char="Ø"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Необходимая и достаточная глубина проникновения в проблему; привлечение знаний из других областей.</a:t>
            </a:r>
          </a:p>
          <a:p>
            <a:pPr lvl="0">
              <a:buFont typeface="Wingdings" pitchFamily="2" charset="2"/>
              <a:buChar char="Ø"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Доказательность принимаемых решений, умение аргументировать свои заключения, выводы.</a:t>
            </a:r>
          </a:p>
          <a:p>
            <a:pPr lvl="0">
              <a:buFont typeface="Wingdings" pitchFamily="2" charset="2"/>
              <a:buChar char="Ø"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Эстетика оформления результатов проведенного проекта.</a:t>
            </a:r>
          </a:p>
          <a:p>
            <a:pPr lvl="0">
              <a:buFont typeface="Wingdings" pitchFamily="2" charset="2"/>
              <a:buChar char="Ø"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Умение отвечать на вопросы оппонентов, лаконичность и аргументированность ответов каждого члена группы.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u="sng" dirty="0" smtClean="0"/>
              <a:t>Технология проектного обучения</a:t>
            </a:r>
            <a:endParaRPr lang="ru-RU" sz="40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Социальный проект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« Спешите делать добрые дела»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864095"/>
          </a:xfrm>
        </p:spPr>
        <p:txBody>
          <a:bodyPr>
            <a:normAutofit fontScale="25000" lnSpcReduction="20000"/>
          </a:bodyPr>
          <a:lstStyle/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Социальный проект</a:t>
            </a:r>
          </a:p>
          <a:p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« Цветы  Памяти»</a:t>
            </a:r>
          </a:p>
          <a:p>
            <a:endParaRPr lang="ru-RU" dirty="0"/>
          </a:p>
        </p:txBody>
      </p:sp>
      <p:pic>
        <p:nvPicPr>
          <p:cNvPr id="1027" name="Picture 3" descr="I:\Доклад пед. чтения\P104046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</p:spPr>
      </p:pic>
      <p:pic>
        <p:nvPicPr>
          <p:cNvPr id="13" name="Picture 3" descr="I:\ОРКСЭ\Добрые дела\P10201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301" y="2635524"/>
            <a:ext cx="4039985" cy="3029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u="sng" dirty="0" smtClean="0"/>
              <a:t>Технология проектного обучения</a:t>
            </a:r>
            <a:endParaRPr lang="ru-RU" sz="40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57783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Учитель-организатор познавательной деятельности своих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учеников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050" name="Picture 2" descr="I:\ОРКСЭ\ОРКСЭ\P10503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I:\Доклад пед. чтения\P103033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u="sng" dirty="0" smtClean="0"/>
              <a:t/>
            </a:r>
            <a:br>
              <a:rPr lang="ru-RU" sz="4000" b="1" u="sng" dirty="0" smtClean="0"/>
            </a:br>
            <a:r>
              <a:rPr lang="ru-RU" sz="4000" b="1" u="sng" dirty="0" smtClean="0"/>
              <a:t>Технология проектного обучения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Расскажи мне — и я забуду.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Покажи мне — и я запомню.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Дай мне действовать самому — и я научусь.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r">
              <a:buNone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Китайская мудрость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I:\Доклад пед. чтения\P10303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72816"/>
            <a:ext cx="4320480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u="sng" dirty="0" smtClean="0"/>
              <a:t>Федеральный государственный образовательный стандарт основного общего образования</a:t>
            </a:r>
            <a:endParaRPr lang="ru-RU" sz="2800" u="sng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endParaRPr lang="ru-RU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направлен на обеспечение: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условий создания социальной ситуации развития обучающихся, обеспечивающей их социальную самоидентификацию посредством личностно значимой деятельности.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ru-RU" dirty="0"/>
          </a:p>
        </p:txBody>
      </p:sp>
      <p:pic>
        <p:nvPicPr>
          <p:cNvPr id="6146" name="Picture 2" descr="I:\ОРКСЭ\ОРКСЭ\DSC000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916832"/>
            <a:ext cx="2952328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5857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u="sng" dirty="0" smtClean="0"/>
              <a:t>Федеральный государственный образовательный стандарт основного общего образования</a:t>
            </a:r>
            <a:endParaRPr lang="ru-RU" sz="2800" u="sng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В основе Стандарта лежит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системно-деятельностный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подход, который обеспечивает: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проектирование и конструирование социальной среды развития обучающихся в системе образования;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активную учебно-познавательную деятельность обучающихся.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ru-RU" dirty="0"/>
          </a:p>
        </p:txBody>
      </p:sp>
      <p:pic>
        <p:nvPicPr>
          <p:cNvPr id="7170" name="Picture 2" descr="I:\Доклад пед. чтения\P10401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29525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099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11664"/>
          </a:xfrm>
        </p:spPr>
        <p:txBody>
          <a:bodyPr>
            <a:normAutofit/>
          </a:bodyPr>
          <a:lstStyle/>
          <a:p>
            <a:r>
              <a:rPr lang="ru-RU" sz="2800" b="1" u="sng" dirty="0" smtClean="0"/>
              <a:t>Федеральный государственный образовательный стандарт основного общего образования</a:t>
            </a:r>
            <a:endParaRPr lang="ru-RU" sz="2800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Стандарт ориентирован на становление личностных характеристик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выпускника («портрет выпускника основной школы»):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умеющий учиться, осознающий важность образования и самообразования для жизни и деятельности, способный применять полученные знания на практике;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ориентирующийся в мире профессий, понимающий значение профессиональной деятельности для человека в интересах устойчивого развития общества и природы.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I:\Доклад пед. чтения\P10403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/>
              <a:t>Федеральный государственный образовательный стандарт основного общего образования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Стандарт устанавливает требования к результатам освоения обучающимися основной образовательной программы основного общего образования: 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личностным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метапредметным</a:t>
            </a:r>
            <a:endParaRPr lang="ru-RU" i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предметным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3075" name="Picture 3" descr="I:\Доклад пед. чтения\P10406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u="sng" dirty="0" smtClean="0"/>
              <a:t>Технология проектного обучения </a:t>
            </a:r>
            <a:endParaRPr lang="ru-RU" sz="4000" u="sng" dirty="0"/>
          </a:p>
        </p:txBody>
      </p:sp>
      <p:sp>
        <p:nvSpPr>
          <p:cNvPr id="8" name="Текст 7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6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Технология проектного обучения</a:t>
            </a:r>
            <a:r>
              <a:rPr lang="ru-RU" sz="6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4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- </a:t>
            </a:r>
            <a:r>
              <a:rPr lang="ru-RU" sz="55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это педагогическая технология, в которой видна самостоятельная, познавательная, творческая работа учащихся над разрешением проблемы по желаемому изменению объекта или процесса, выполненная под руководством педагога, способствующая реальному вхождению субъекта в культурное и историческое пространство социума, осуществляющая через реализацию функций преобразования, мышления, оценивания.</a:t>
            </a:r>
          </a:p>
        </p:txBody>
      </p:sp>
      <p:pic>
        <p:nvPicPr>
          <p:cNvPr id="5122" name="Picture 2" descr="I:\Доклад пед. чтения\P10503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u="sng" dirty="0" smtClean="0"/>
              <a:t>Технология проектного обучения </a:t>
            </a:r>
            <a:endParaRPr lang="ru-RU" sz="4000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Типология проектов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Доминирующая в проекте деятельность: исследовательская, поисковая, творческая, ролевая, прикладная (практико-ориентированная), ознакомительно-ориентировочная, (исследовательский проект, игровой, практико-ориентированный, творческий). 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Предметно-содержательная область: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монопроект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,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межпредметный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проект. 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Характер координации проекта: непосредственный (жесткий, гибкий), скрытый (неявный, имитирующий участника проекта, характерно для телекоммуникационных проектов). 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Характер контактов: среди участников одной школы, класса, города, региона, страны, разных стран мира. 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Количество участников проекта: личностные, парные, групповые.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Продолжительность проекта: краткосрочные, средней продолжительности, долгосрочные.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u="sng" dirty="0" smtClean="0"/>
              <a:t>Технология проектного обучения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Принципы организации проектной деятельности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ru-RU" sz="31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индивидуализация</a:t>
            </a:r>
          </a:p>
          <a:p>
            <a:pPr>
              <a:buFont typeface="Wingdings" pitchFamily="2" charset="2"/>
              <a:buChar char="Ø"/>
            </a:pPr>
            <a:r>
              <a:rPr lang="ru-RU" sz="31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доступность </a:t>
            </a:r>
          </a:p>
          <a:p>
            <a:pPr>
              <a:buFont typeface="Wingdings" pitchFamily="2" charset="2"/>
              <a:buChar char="Ø"/>
            </a:pPr>
            <a:r>
              <a:rPr lang="ru-RU" sz="3100" i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проблемность</a:t>
            </a:r>
            <a:r>
              <a:rPr lang="ru-RU" sz="31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31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самодеятельность  </a:t>
            </a:r>
          </a:p>
          <a:p>
            <a:pPr>
              <a:buFont typeface="Wingdings" pitchFamily="2" charset="2"/>
              <a:buChar char="Ø"/>
            </a:pPr>
            <a:r>
              <a:rPr lang="ru-RU" sz="31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сотрудничество</a:t>
            </a:r>
          </a:p>
          <a:p>
            <a:endParaRPr lang="ru-RU" dirty="0"/>
          </a:p>
        </p:txBody>
      </p:sp>
      <p:pic>
        <p:nvPicPr>
          <p:cNvPr id="2050" name="Picture 2" descr="I:\Доклад пед. чтения\P10402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u="sng" dirty="0" smtClean="0"/>
              <a:t/>
            </a:r>
            <a:br>
              <a:rPr lang="ru-RU" sz="2700" b="1" u="sng" dirty="0" smtClean="0"/>
            </a:br>
            <a:r>
              <a:rPr lang="ru-RU" sz="4000" b="1" u="sng" dirty="0" smtClean="0"/>
              <a:t>Технология проектного обучения 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000" b="1" u="sng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Этапы проекта</a:t>
            </a:r>
          </a:p>
          <a:p>
            <a:pPr>
              <a:buFont typeface="Wingdings" pitchFamily="2" charset="2"/>
              <a:buChar char="Ø"/>
            </a:pPr>
            <a:r>
              <a:rPr lang="ru-RU" sz="30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подготовительный</a:t>
            </a:r>
          </a:p>
          <a:p>
            <a:pPr>
              <a:buFont typeface="Wingdings" pitchFamily="2" charset="2"/>
              <a:buChar char="Ø"/>
            </a:pPr>
            <a:r>
              <a:rPr lang="ru-RU" sz="30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организационный</a:t>
            </a:r>
          </a:p>
          <a:p>
            <a:pPr>
              <a:buFont typeface="Wingdings" pitchFamily="2" charset="2"/>
              <a:buChar char="Ø"/>
            </a:pPr>
            <a:r>
              <a:rPr lang="ru-RU" sz="30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обобщающий</a:t>
            </a:r>
          </a:p>
          <a:p>
            <a:pPr>
              <a:buFont typeface="Wingdings" pitchFamily="2" charset="2"/>
              <a:buChar char="Ø"/>
            </a:pPr>
            <a:r>
              <a:rPr lang="ru-RU" sz="30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3000" i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прогматический</a:t>
            </a:r>
            <a:endParaRPr lang="ru-RU" sz="3000" i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ru-RU" sz="30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поисковый</a:t>
            </a:r>
          </a:p>
          <a:p>
            <a:pPr>
              <a:buFont typeface="Wingdings" pitchFamily="2" charset="2"/>
              <a:buChar char="Ø"/>
            </a:pPr>
            <a:r>
              <a:rPr lang="ru-RU" sz="30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стратегический</a:t>
            </a:r>
          </a:p>
          <a:p>
            <a:pPr>
              <a:buFont typeface="Wingdings" pitchFamily="2" charset="2"/>
              <a:buChar char="Ø"/>
            </a:pPr>
            <a:r>
              <a:rPr lang="ru-RU" sz="30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презентационный </a:t>
            </a:r>
            <a:endParaRPr lang="ru-RU" sz="30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ru-RU" dirty="0"/>
          </a:p>
        </p:txBody>
      </p:sp>
      <p:pic>
        <p:nvPicPr>
          <p:cNvPr id="8194" name="Picture 2" descr="I:\Доклад пед. чтения\P10307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420</TotalTime>
  <Words>510</Words>
  <Application>Microsoft Office PowerPoint</Application>
  <PresentationFormat>Экран (4:3)</PresentationFormat>
  <Paragraphs>85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Decatur</vt:lpstr>
      <vt:lpstr>Технология проектного обучения как педагогическая цель в рамках введения ФГОС ООО.   </vt:lpstr>
      <vt:lpstr>Федеральный государственный образовательный стандарт основного общего образования</vt:lpstr>
      <vt:lpstr>Федеральный государственный образовательный стандарт основного общего образования</vt:lpstr>
      <vt:lpstr>Федеральный государственный образовательный стандарт основного общего образования</vt:lpstr>
      <vt:lpstr>Федеральный государственный образовательный стандарт основного общего образования</vt:lpstr>
      <vt:lpstr>Технология проектного обучения </vt:lpstr>
      <vt:lpstr>Технология проектного обучения </vt:lpstr>
      <vt:lpstr>Технология проектного обучения </vt:lpstr>
      <vt:lpstr> Технология проектного обучения </vt:lpstr>
      <vt:lpstr>Технология проектного обучения</vt:lpstr>
      <vt:lpstr>Технология проектного обучения</vt:lpstr>
      <vt:lpstr>Технология проектного обучения</vt:lpstr>
      <vt:lpstr>Технология проектного обучения</vt:lpstr>
      <vt:lpstr> Технология проектного обучения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Glavniy</dc:creator>
  <cp:lastModifiedBy>1</cp:lastModifiedBy>
  <cp:revision>43</cp:revision>
  <dcterms:created xsi:type="dcterms:W3CDTF">2012-12-17T04:14:21Z</dcterms:created>
  <dcterms:modified xsi:type="dcterms:W3CDTF">2013-02-12T17:03:40Z</dcterms:modified>
</cp:coreProperties>
</file>